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bmp" ContentType="image/bmp"/>
  <Default Extension="png" ContentType="image/png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notesslides/notesslide14.xml" ContentType="application/vnd.openxmlformats-officedocument.presentationml.notesSlide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s/slide13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s/slide14.xml" ContentType="application/vnd.openxmlformats-officedocument.presentationml.slide+xml"/>
  <Override PartName="/docprops/core.xml" ContentType="application/vnd.openxmlformats-package.core-properties+xml"/>
  <Override PartName="/ppt/slides/slide3.xml" ContentType="application/vnd.openxmlformats-officedocument.presentationml.slide+xml"/>
  <Override PartName="/docprops/app.xml" ContentType="application/vnd.openxmlformats-officedocument.extended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slides/slide2.xml" ContentType="application/vnd.openxmlformats-officedocument.presentationml.slide+xml"/>
  <Override PartName="/ppt/notesslides/notesslide3.xml" ContentType="application/vnd.openxmlformats-officedocument.presentationml.notesSlide+xml"/>
  <Override PartName="/ppt/slides/slide4.xml" ContentType="application/vnd.openxmlformats-officedocument.presentationml.slide+xml"/>
  <Override PartName="/ppt/notesslides/notesslide4.xml" ContentType="application/vnd.openxmlformats-officedocument.presentationml.notesSlide+xml"/>
  <Override PartName="/ppt/slides/slide5.xml" ContentType="application/vnd.openxmlformats-officedocument.presentationml.slide+xml"/>
  <Override PartName="/ppt/notesslides/notesslide5.xml" ContentType="application/vnd.openxmlformats-officedocument.presentationml.notesSlide+xml"/>
  <Override PartName="/ppt/slides/slide6.xml" ContentType="application/vnd.openxmlformats-officedocument.presentationml.slide+xml"/>
  <Override PartName="/ppt/notesslides/notesslide6.xml" ContentType="application/vnd.openxmlformats-officedocument.presentationml.notesSlide+xml"/>
  <Override PartName="/ppt/slides/slide7.xml" ContentType="application/vnd.openxmlformats-officedocument.presentationml.slide+xml"/>
  <Override PartName="/ppt/notesslides/notesslide7.xml" ContentType="application/vnd.openxmlformats-officedocument.presentationml.notesSlide+xml"/>
  <Override PartName="/ppt/slides/slide8.xml" ContentType="application/vnd.openxmlformats-officedocument.presentationml.slide+xml"/>
  <Override PartName="/ppt/notesslides/notesslide8.xml" ContentType="application/vnd.openxmlformats-officedocument.presentationml.notesSlide+xml"/>
  <Override PartName="/ppt/slides/slide9.xml" ContentType="application/vnd.openxmlformats-officedocument.presentationml.slide+xml"/>
  <Override PartName="/ppt/notesslides/notesslide9.xml" ContentType="application/vnd.openxmlformats-officedocument.presentationml.notesSlide+xml"/>
  <Override PartName="/ppt/slides/slide10.xml" ContentType="application/vnd.openxmlformats-officedocument.presentationml.slide+xml"/>
  <Override PartName="/ppt/notesslides/notesslide10.xml" ContentType="application/vnd.openxmlformats-officedocument.presentationml.notesSlide+xml"/>
  <Override PartName="/ppt/slides/slide11.xml" ContentType="application/vnd.openxmlformats-officedocument.presentationml.slide+xml"/>
  <Override PartName="/ppt/notesslides/notesslide11.xml" ContentType="application/vnd.openxmlformats-officedocument.presentationml.notesSlide+xml"/>
  <Override PartName="/ppt/slides/slide12.xml" ContentType="application/vnd.openxmlformats-officedocument.presentationml.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theme/theme2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"/>
  </p:notesMasterIdLst>
  <p:sldIdLst>
    <p:sldId id="256" r:id="rId3"/>
    <p:sldId id="257" r:id="rId4"/>
    <p:sldId id="261" r:id="rId5"/>
    <p:sldId id="259" r:id="rId6"/>
    <p:sldId id="262" r:id="rId7"/>
    <p:sldId id="263" r:id="rId8"/>
    <p:sldId id="264" r:id="rId9"/>
    <p:sldId id="265" r:id="rId10"/>
    <p:sldId id="266" r:id="rId11"/>
    <p:sldId id="267" r:id="rId12"/>
    <p:sldId id="272" r:id="rId13"/>
    <p:sldId id="268" r:id="rId14"/>
    <p:sldId id="269" r:id="rId15"/>
    <p:sldId id="271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73" autoAdjust="0"/>
    <p:restoredTop sz="94660"/>
  </p:normalViewPr>
  <p:slideViewPr>
    <p:cSldViewPr snapToGrid="0">
      <p:cViewPr varScale="1">
        <p:scale>
          <a:sx n="89" d="100"/>
          <a:sy n="89" d="100"/>
        </p:scale>
        <p:origin x="114" y="324"/>
      </p:cViewPr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tableStyles" Target="tableStyles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2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 noEditPoints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  <a:p>
            <a:endParaRPr lang="en-US"/>
          </a:p>
        </p:txBody>
      </p:sp>
      <p:sp>
        <p:nvSpPr>
          <p:cNvPr id="3" name="Date Placeholder 2"/>
          <p:cNvSpPr>
            <a:spLocks noGrp="1" noEditPoints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/>
          <a:p>
            <a:r>
              <a:rPr lang="en-US" smtClean="0"/>
              <a:t>*</a:t>
            </a:r>
            <a:endParaRPr lang="en-US"/>
          </a:p>
        </p:txBody>
      </p:sp>
      <p:sp>
        <p:nvSpPr>
          <p:cNvPr id="4" name="Slide Image Placeholder 3"/>
          <p:cNvSpPr>
            <a:spLocks noGrp="1" noRot="1" noChangeAspect="1" noEditPoints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  <a:p>
            <a:endParaRPr lang="en-US"/>
          </a:p>
        </p:txBody>
      </p:sp>
      <p:sp>
        <p:nvSpPr>
          <p:cNvPr id="5" name="Notes Placeholder 4"/>
          <p:cNvSpPr>
            <a:spLocks noGrp="1" noEditPoints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 noEditPoints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  <a:p>
            <a:endParaRPr lang="en-US"/>
          </a:p>
        </p:txBody>
      </p:sp>
      <p:sp>
        <p:nvSpPr>
          <p:cNvPr id="7" name="Slide Number Placeholder 6"/>
          <p:cNvSpPr>
            <a:spLocks noGrp="1" noEditPoints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/>
          <a:p>
            <a:r>
              <a:rPr lang="en-US" smtClean="0"/>
              <a:t>#</a:t>
            </a: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dt="0" sldNum="0"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Text Placeholder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C9884610-4000-421C-98ED-7B7A691E658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Text Placeholder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23A5E989-EE58-4B89-9A0B-D356E21E00A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Text Placeholder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D955F54B-37F4-40DD-9687-33FAA251163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Text Placeholder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11C8479E-8A58-4AEF-BB68-EA751516EE4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Text Placeholder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464F9F81-97A3-4F8A-8CC0-EDFDC23CEC6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Text Placeholder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7BA744B4-2C69-49F8-B437-208BAAB08F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Text Placeholder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3EC823CB-8CC2-456C-91F8-1E363CB55AE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Text Placeholder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3465BBEA-AAB2-4C86-B566-7E74FD7C231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Text Placeholder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2D96A92C-9A55-4E0C-92E4-D937D50886B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Text Placeholder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EAD5ECB3-826C-46A9-A6EE-551FEB2A381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Text Placeholder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D92D88D0-F84F-4C00-951B-D37E9B5F281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Text Placeholder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F0E7768B-821C-4E56-B002-780291CD2CE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Text Placeholder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A4676711-4B86-4D4D-95A3-69ACEA9D552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Text Placeholder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DDE6E4AB-B6CC-4CA8-9682-DB17171AEE7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EditPoints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 noEditPoints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 noEditPoints="1"/>
          </p:cNvSpPr>
          <p:nvPr>
            <p:ph type="dt" sz="half" idx="10"/>
          </p:nvPr>
        </p:nvSpPr>
        <p:spPr/>
        <p:txBody>
          <a:bodyPr/>
          <a:lstStyle/>
          <a:p>
            <a:fld id="{71FD7FF2-845F-41B9-944F-35B90659B7D6}" type="datetimeFigureOut">
              <a:rPr lang="en-US" smtClean="0"/>
              <a:t>3/25/2023</a:t>
            </a:fld>
            <a:endParaRPr lang="en-US"/>
          </a:p>
        </p:txBody>
      </p:sp>
      <p:sp>
        <p:nvSpPr>
          <p:cNvPr id="5" name="Footer Placeholder 4"/>
          <p:cNvSpPr>
            <a:spLocks noGrp="1" noEditPoints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 noEditPoints="1"/>
          </p:cNvSpPr>
          <p:nvPr>
            <p:ph type="sldNum" sz="quarter" idx="12"/>
          </p:nvPr>
        </p:nvSpPr>
        <p:spPr/>
        <p:txBody>
          <a:bodyPr/>
          <a:lstStyle/>
          <a:p>
            <a:fld id="{707E345D-6FE0-4977-A3DF-5875ED8E59A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dt="0" sldNum="0" hdr="0" ft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EditPoint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 noEditPoints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 noEditPoints="1"/>
          </p:cNvSpPr>
          <p:nvPr>
            <p:ph type="dt" sz="half" idx="10"/>
          </p:nvPr>
        </p:nvSpPr>
        <p:spPr/>
        <p:txBody>
          <a:bodyPr/>
          <a:lstStyle/>
          <a:p>
            <a:fld id="{71FD7FF2-845F-41B9-944F-35B90659B7D6}" type="datetimeFigureOut">
              <a:rPr lang="en-US" smtClean="0"/>
              <a:t>3/25/2023</a:t>
            </a:fld>
            <a:endParaRPr lang="en-US"/>
          </a:p>
        </p:txBody>
      </p:sp>
      <p:sp>
        <p:nvSpPr>
          <p:cNvPr id="5" name="Footer Placeholder 4"/>
          <p:cNvSpPr>
            <a:spLocks noGrp="1" noEditPoints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 noEditPoints="1"/>
          </p:cNvSpPr>
          <p:nvPr>
            <p:ph type="sldNum" sz="quarter" idx="12"/>
          </p:nvPr>
        </p:nvSpPr>
        <p:spPr/>
        <p:txBody>
          <a:bodyPr/>
          <a:lstStyle/>
          <a:p>
            <a:fld id="{707E345D-6FE0-4977-A3DF-5875ED8E59A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dt="0" sldNum="0" hdr="0" ft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 noEditPoints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 noEditPoints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 noEditPoints="1"/>
          </p:cNvSpPr>
          <p:nvPr>
            <p:ph type="dt" sz="half" idx="10"/>
          </p:nvPr>
        </p:nvSpPr>
        <p:spPr/>
        <p:txBody>
          <a:bodyPr/>
          <a:lstStyle/>
          <a:p>
            <a:fld id="{71FD7FF2-845F-41B9-944F-35B90659B7D6}" type="datetimeFigureOut">
              <a:rPr lang="en-US" smtClean="0"/>
              <a:t>3/25/2023</a:t>
            </a:fld>
            <a:endParaRPr lang="en-US"/>
          </a:p>
        </p:txBody>
      </p:sp>
      <p:sp>
        <p:nvSpPr>
          <p:cNvPr id="5" name="Footer Placeholder 4"/>
          <p:cNvSpPr>
            <a:spLocks noGrp="1" noEditPoints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 noEditPoints="1"/>
          </p:cNvSpPr>
          <p:nvPr>
            <p:ph type="sldNum" sz="quarter" idx="12"/>
          </p:nvPr>
        </p:nvSpPr>
        <p:spPr/>
        <p:txBody>
          <a:bodyPr/>
          <a:lstStyle/>
          <a:p>
            <a:fld id="{707E345D-6FE0-4977-A3DF-5875ED8E59A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dt="0" sldNum="0" hdr="0" ft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EditPoint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 noEditPoints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 noEditPoints="1"/>
          </p:cNvSpPr>
          <p:nvPr>
            <p:ph type="dt" sz="half" idx="10"/>
          </p:nvPr>
        </p:nvSpPr>
        <p:spPr/>
        <p:txBody>
          <a:bodyPr/>
          <a:lstStyle/>
          <a:p>
            <a:fld id="{71FD7FF2-845F-41B9-944F-35B90659B7D6}" type="datetimeFigureOut">
              <a:rPr lang="en-US" smtClean="0"/>
              <a:t>3/25/2023</a:t>
            </a:fld>
            <a:endParaRPr lang="en-US"/>
          </a:p>
        </p:txBody>
      </p:sp>
      <p:sp>
        <p:nvSpPr>
          <p:cNvPr id="5" name="Footer Placeholder 4"/>
          <p:cNvSpPr>
            <a:spLocks noGrp="1" noEditPoints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 noEditPoints="1"/>
          </p:cNvSpPr>
          <p:nvPr>
            <p:ph type="sldNum" sz="quarter" idx="12"/>
          </p:nvPr>
        </p:nvSpPr>
        <p:spPr/>
        <p:txBody>
          <a:bodyPr/>
          <a:lstStyle/>
          <a:p>
            <a:fld id="{707E345D-6FE0-4977-A3DF-5875ED8E59A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dt="0" sldNum="0" hdr="0" ft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EditPoints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 noEditPoints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 noEditPoints="1"/>
          </p:cNvSpPr>
          <p:nvPr>
            <p:ph type="dt" sz="half" idx="10"/>
          </p:nvPr>
        </p:nvSpPr>
        <p:spPr/>
        <p:txBody>
          <a:bodyPr/>
          <a:lstStyle/>
          <a:p>
            <a:fld id="{71FD7FF2-845F-41B9-944F-35B90659B7D6}" type="datetimeFigureOut">
              <a:rPr lang="en-US" smtClean="0"/>
              <a:t>3/25/2023</a:t>
            </a:fld>
            <a:endParaRPr lang="en-US"/>
          </a:p>
        </p:txBody>
      </p:sp>
      <p:sp>
        <p:nvSpPr>
          <p:cNvPr id="5" name="Footer Placeholder 4"/>
          <p:cNvSpPr>
            <a:spLocks noGrp="1" noEditPoints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 noEditPoints="1"/>
          </p:cNvSpPr>
          <p:nvPr>
            <p:ph type="sldNum" sz="quarter" idx="12"/>
          </p:nvPr>
        </p:nvSpPr>
        <p:spPr/>
        <p:txBody>
          <a:bodyPr/>
          <a:lstStyle/>
          <a:p>
            <a:fld id="{707E345D-6FE0-4977-A3DF-5875ED8E59A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dt="0" sldNum="0" hdr="0" ft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EditPoint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 noEditPoints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 noEditPoints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 noEditPoints="1"/>
          </p:cNvSpPr>
          <p:nvPr>
            <p:ph type="dt" sz="half" idx="10"/>
          </p:nvPr>
        </p:nvSpPr>
        <p:spPr/>
        <p:txBody>
          <a:bodyPr/>
          <a:lstStyle/>
          <a:p>
            <a:fld id="{71FD7FF2-845F-41B9-944F-35B90659B7D6}" type="datetimeFigureOut">
              <a:rPr lang="en-US" smtClean="0"/>
              <a:t>3/25/2023</a:t>
            </a:fld>
            <a:endParaRPr lang="en-US"/>
          </a:p>
        </p:txBody>
      </p:sp>
      <p:sp>
        <p:nvSpPr>
          <p:cNvPr id="6" name="Footer Placeholder 5"/>
          <p:cNvSpPr>
            <a:spLocks noGrp="1" noEditPoints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 noEditPoints="1"/>
          </p:cNvSpPr>
          <p:nvPr>
            <p:ph type="sldNum" sz="quarter" idx="12"/>
          </p:nvPr>
        </p:nvSpPr>
        <p:spPr/>
        <p:txBody>
          <a:bodyPr/>
          <a:lstStyle/>
          <a:p>
            <a:fld id="{707E345D-6FE0-4977-A3DF-5875ED8E59A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dt="0" sldNum="0" hdr="0" ft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EditPoints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 noEditPoints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 noEditPoints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 noEditPoints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 noEditPoints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 noEditPoints="1"/>
          </p:cNvSpPr>
          <p:nvPr>
            <p:ph type="dt" sz="half" idx="10"/>
          </p:nvPr>
        </p:nvSpPr>
        <p:spPr/>
        <p:txBody>
          <a:bodyPr/>
          <a:lstStyle/>
          <a:p>
            <a:fld id="{71FD7FF2-845F-41B9-944F-35B90659B7D6}" type="datetimeFigureOut">
              <a:rPr lang="en-US" smtClean="0"/>
              <a:t>3/25/2023</a:t>
            </a:fld>
            <a:endParaRPr lang="en-US"/>
          </a:p>
        </p:txBody>
      </p:sp>
      <p:sp>
        <p:nvSpPr>
          <p:cNvPr id="8" name="Footer Placeholder 7"/>
          <p:cNvSpPr>
            <a:spLocks noGrp="1" noEditPoints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 noEditPoints="1"/>
          </p:cNvSpPr>
          <p:nvPr>
            <p:ph type="sldNum" sz="quarter" idx="12"/>
          </p:nvPr>
        </p:nvSpPr>
        <p:spPr/>
        <p:txBody>
          <a:bodyPr/>
          <a:lstStyle/>
          <a:p>
            <a:fld id="{707E345D-6FE0-4977-A3DF-5875ED8E59A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dt="0" sldNum="0" hdr="0" ft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EditPoint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 noEditPoints="1"/>
          </p:cNvSpPr>
          <p:nvPr>
            <p:ph type="dt" sz="half" idx="10"/>
          </p:nvPr>
        </p:nvSpPr>
        <p:spPr/>
        <p:txBody>
          <a:bodyPr/>
          <a:lstStyle/>
          <a:p>
            <a:fld id="{71FD7FF2-845F-41B9-944F-35B90659B7D6}" type="datetimeFigureOut">
              <a:rPr lang="en-US" smtClean="0"/>
              <a:t>3/25/2023</a:t>
            </a:fld>
            <a:endParaRPr lang="en-US"/>
          </a:p>
        </p:txBody>
      </p:sp>
      <p:sp>
        <p:nvSpPr>
          <p:cNvPr id="4" name="Footer Placeholder 3"/>
          <p:cNvSpPr>
            <a:spLocks noGrp="1" noEditPoints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 noEditPoints="1"/>
          </p:cNvSpPr>
          <p:nvPr>
            <p:ph type="sldNum" sz="quarter" idx="12"/>
          </p:nvPr>
        </p:nvSpPr>
        <p:spPr/>
        <p:txBody>
          <a:bodyPr/>
          <a:lstStyle/>
          <a:p>
            <a:fld id="{707E345D-6FE0-4977-A3DF-5875ED8E59A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dt="0" sldNum="0" hdr="0" ft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 noEditPoints="1"/>
          </p:cNvSpPr>
          <p:nvPr>
            <p:ph type="dt" sz="half" idx="10"/>
          </p:nvPr>
        </p:nvSpPr>
        <p:spPr/>
        <p:txBody>
          <a:bodyPr/>
          <a:lstStyle/>
          <a:p>
            <a:fld id="{71FD7FF2-845F-41B9-944F-35B90659B7D6}" type="datetimeFigureOut">
              <a:rPr lang="en-US" smtClean="0"/>
              <a:t>3/25/2023</a:t>
            </a:fld>
            <a:endParaRPr lang="en-US"/>
          </a:p>
        </p:txBody>
      </p:sp>
      <p:sp>
        <p:nvSpPr>
          <p:cNvPr id="3" name="Footer Placeholder 2"/>
          <p:cNvSpPr>
            <a:spLocks noGrp="1" noEditPoints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12"/>
          </p:nvPr>
        </p:nvSpPr>
        <p:spPr/>
        <p:txBody>
          <a:bodyPr/>
          <a:lstStyle/>
          <a:p>
            <a:fld id="{707E345D-6FE0-4977-A3DF-5875ED8E59A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dt="0" sldNum="0" hdr="0" ft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EditPoints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 noEditPoints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 noEditPoints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 noEditPoints="1"/>
          </p:cNvSpPr>
          <p:nvPr>
            <p:ph type="dt" sz="half" idx="10"/>
          </p:nvPr>
        </p:nvSpPr>
        <p:spPr/>
        <p:txBody>
          <a:bodyPr/>
          <a:lstStyle/>
          <a:p>
            <a:fld id="{71FD7FF2-845F-41B9-944F-35B90659B7D6}" type="datetimeFigureOut">
              <a:rPr lang="en-US" smtClean="0"/>
              <a:t>3/25/2023</a:t>
            </a:fld>
            <a:endParaRPr lang="en-US"/>
          </a:p>
        </p:txBody>
      </p:sp>
      <p:sp>
        <p:nvSpPr>
          <p:cNvPr id="6" name="Footer Placeholder 5"/>
          <p:cNvSpPr>
            <a:spLocks noGrp="1" noEditPoints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 noEditPoints="1"/>
          </p:cNvSpPr>
          <p:nvPr>
            <p:ph type="sldNum" sz="quarter" idx="12"/>
          </p:nvPr>
        </p:nvSpPr>
        <p:spPr/>
        <p:txBody>
          <a:bodyPr/>
          <a:lstStyle/>
          <a:p>
            <a:fld id="{707E345D-6FE0-4977-A3DF-5875ED8E59A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dt="0" sldNum="0" hdr="0" ft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EditPoints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EditPoints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/>
          </a:p>
        </p:txBody>
      </p:sp>
      <p:sp>
        <p:nvSpPr>
          <p:cNvPr id="4" name="Text Placeholder 3"/>
          <p:cNvSpPr>
            <a:spLocks noGrp="1" noEditPoints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 noEditPoints="1"/>
          </p:cNvSpPr>
          <p:nvPr>
            <p:ph type="dt" sz="half" idx="10"/>
          </p:nvPr>
        </p:nvSpPr>
        <p:spPr/>
        <p:txBody>
          <a:bodyPr/>
          <a:lstStyle/>
          <a:p>
            <a:fld id="{71FD7FF2-845F-41B9-944F-35B90659B7D6}" type="datetimeFigureOut">
              <a:rPr lang="en-US" smtClean="0"/>
              <a:t>3/25/2023</a:t>
            </a:fld>
            <a:endParaRPr lang="en-US"/>
          </a:p>
        </p:txBody>
      </p:sp>
      <p:sp>
        <p:nvSpPr>
          <p:cNvPr id="6" name="Footer Placeholder 5"/>
          <p:cNvSpPr>
            <a:spLocks noGrp="1" noEditPoints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 noEditPoints="1"/>
          </p:cNvSpPr>
          <p:nvPr>
            <p:ph type="sldNum" sz="quarter" idx="12"/>
          </p:nvPr>
        </p:nvSpPr>
        <p:spPr/>
        <p:txBody>
          <a:bodyPr/>
          <a:lstStyle/>
          <a:p>
            <a:fld id="{707E345D-6FE0-4977-A3DF-5875ED8E59A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dt="0" sldNum="0" hdr="0" ftr="0"/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rcRect l="0" t="0" r="0" b="0"/>
          <a:tile tx="0" ty="0" sx="100000" sy="100000" flip="none" algn="tl"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 noEditPoints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 noEditPoints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 noEditPoints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FD7FF2-845F-41B9-944F-35B90659B7D6}" type="datetimeFigureOut">
              <a:rPr lang="en-US" smtClean="0"/>
              <a:t>3/25/2023</a:t>
            </a:fld>
            <a:endParaRPr lang="en-US"/>
          </a:p>
        </p:txBody>
      </p:sp>
      <p:sp>
        <p:nvSpPr>
          <p:cNvPr id="5" name="Footer Placeholder 4"/>
          <p:cNvSpPr>
            <a:spLocks noGrp="1" noEditPoints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 noEditPoints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7E345D-6FE0-4977-A3DF-5875ED8E59A8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itchFamily="34" charset="0" panose="020B0604020202020204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 panose="020B0604020202020204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bmp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8.bmp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bmp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6.bmp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bmp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7.bmp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EditPoints="1"/>
          </p:cNvSpPr>
          <p:nvPr>
            <p:ph type="ctrTitle"/>
          </p:nvPr>
        </p:nvSpPr>
        <p:spPr>
          <a:xfrm>
            <a:off x="1168579" y="236151"/>
            <a:ext cx="10016396" cy="1725970"/>
          </a:xfrm>
        </p:spPr>
        <p:txBody>
          <a:bodyPr/>
          <a:lstStyle/>
          <a:p>
            <a:r>
              <a:rPr lang="ru-RU" sz="4400" b="0" i="0" u="none" strike="noStrike">
                <a:latin typeface="Times New Roman" pitchFamily="18" charset="0" panose="02020603050405020304"/>
                <a:ea typeface="Times New Roman" pitchFamily="18" charset="0" panose="02020603050405020304"/>
                <a:cs typeface="Times New Roman" pitchFamily="18" charset="0" panose="02020603050405020304"/>
              </a:rPr>
              <a:t>Роль Центрального Банка в регулировании денежно-кредитной системы страны</a:t>
            </a:r>
            <a:endParaRPr lang="en-US" b="0"/>
          </a:p>
        </p:txBody>
      </p:sp>
      <p:sp>
        <p:nvSpPr>
          <p:cNvPr id="3" name="Subtitle 2"/>
          <p:cNvSpPr>
            <a:spLocks noGrp="1" noEditPoints="1"/>
          </p:cNvSpPr>
          <p:nvPr>
            <p:ph type="subTitle" idx="1"/>
          </p:nvPr>
        </p:nvSpPr>
        <p:spPr>
          <a:xfrm>
            <a:off x="1524000" y="6122292"/>
            <a:ext cx="9144000" cy="481798"/>
          </a:xfrm>
        </p:spPr>
        <p:txBody>
          <a:bodyPr/>
          <a:lstStyle/>
          <a:p>
            <a:r>
              <a:rPr lang="ru-RU"/>
              <a:t>Подготовил ученик 10</a:t>
            </a:r>
            <a:r>
              <a:rPr lang="en-US"/>
              <a:t> "</a:t>
            </a:r>
            <a:r>
              <a:rPr lang="ru-RU"/>
              <a:t>А</a:t>
            </a:r>
            <a:r>
              <a:rPr lang="en-US"/>
              <a:t>"</a:t>
            </a:r>
            <a:r>
              <a:rPr lang="ru-RU"/>
              <a:t> класса Овчар Семён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3382095" y="2149545"/>
            <a:ext cx="5427811" cy="361967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EditPoints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Валютная политика</a:t>
            </a:r>
          </a:p>
        </p:txBody>
      </p:sp>
      <p:sp>
        <p:nvSpPr>
          <p:cNvPr id="3" name="Content Placeholder 2"/>
          <p:cNvSpPr>
            <a:spLocks noGrp="1" noEditPoints="1"/>
          </p:cNvSpPr>
          <p:nvPr>
            <p:ph idx="1"/>
          </p:nvPr>
        </p:nvSpPr>
        <p:spPr/>
        <p:txBody>
          <a:bodyPr/>
          <a:lstStyle/>
          <a:p>
            <a:r>
              <a:rPr lang="ru-RU" sz="2800" b="0" i="0" u="none" strike="noStrike">
                <a:latin typeface="Times New Roman" pitchFamily="18" charset="0" panose="02020603050405020304"/>
                <a:ea typeface="+mn-ea"/>
                <a:cs typeface="Times New Roman" pitchFamily="18" charset="0" panose="02020603050405020304"/>
              </a:rPr>
              <a:t>Валютная политика является важнейшим компонентом денежно-кредитной политики, поддерживающим внешнеэкономическое положение страны, благодаря укреплению национальной валюты.</a:t>
            </a:r>
          </a:p>
          <a:p>
            <a:r>
              <a:rPr lang="ru-RU" sz="2800" b="0" i="0" u="none" strike="noStrike">
                <a:latin typeface="Times New Roman" pitchFamily="18" charset="0" panose="02020603050405020304"/>
                <a:ea typeface="+mn-ea"/>
                <a:cs typeface="Times New Roman" pitchFamily="18" charset="0" panose="02020603050405020304"/>
              </a:rPr>
              <a:t>Центральный Банк РФ проводит валютную политику, осуществляя операции на открытом рынке.</a:t>
            </a:r>
          </a:p>
          <a:p>
            <a:r>
              <a:rPr lang="ru-RU" sz="2800" b="0" i="0" u="none" strike="noStrike">
                <a:latin typeface="Times New Roman" pitchFamily="18" charset="0" panose="02020603050405020304"/>
                <a:ea typeface="+mn-ea"/>
                <a:cs typeface="Times New Roman" pitchFamily="18" charset="0" panose="02020603050405020304"/>
              </a:rPr>
              <a:t>Валютная политика неразрывно связана с инфляционной политикой Центрального Банка.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EditPoints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Информационная политика</a:t>
            </a:r>
          </a:p>
        </p:txBody>
      </p:sp>
      <p:sp>
        <p:nvSpPr>
          <p:cNvPr id="3" name="Content Placeholder 2"/>
          <p:cNvSpPr>
            <a:spLocks noGrp="1" noEditPoints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sz="2800" b="0" i="0" u="none" strike="noStrike">
                <a:latin typeface="Times New Roman" pitchFamily="18" charset="0" panose="02020603050405020304"/>
                <a:ea typeface="+mn-ea"/>
                <a:cs typeface="Times New Roman" pitchFamily="18" charset="0" panose="02020603050405020304"/>
              </a:rPr>
              <a:t>Главной идеей информационной политики Центрального Банка РФ является прозрачность.</a:t>
            </a:r>
          </a:p>
          <a:p>
            <a:pPr marL="0" indent="0">
              <a:buNone/>
            </a:pPr>
            <a:r>
              <a:rPr lang="ru-RU" sz="2800" b="0" i="0" u="none" strike="noStrike">
                <a:latin typeface="Times New Roman" pitchFamily="18" charset="0" panose="02020603050405020304"/>
                <a:ea typeface="+mn-ea"/>
                <a:cs typeface="Times New Roman" pitchFamily="18" charset="0" panose="02020603050405020304"/>
              </a:rPr>
              <a:t>Центробанк освещает свои действия через регулярные и нерегулярные каналы.</a:t>
            </a:r>
          </a:p>
          <a:p>
            <a:pPr marL="0" indent="0">
              <a:buNone/>
            </a:pPr>
            <a:r>
              <a:rPr lang="ru-RU" sz="2800" b="0" i="0" u="none" strike="noStrike">
                <a:latin typeface="Times New Roman" pitchFamily="18" charset="0" panose="02020603050405020304"/>
                <a:ea typeface="+mn-ea"/>
                <a:cs typeface="Times New Roman" pitchFamily="18" charset="0" panose="02020603050405020304"/>
              </a:rPr>
              <a:t>Информационная политика оказывает большое влияние на финансовый рынок и экономику страны в целом. Благодаря приобретенной в последние годы прозрачности информационной политики, участники рынка могут быстро ориентироваться и принимать своевременные решения, на основе сложившейся экономической ситуации.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EditPoints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Макроэкономический прогноз</a:t>
            </a:r>
          </a:p>
        </p:txBody>
      </p:sp>
      <p:sp>
        <p:nvSpPr>
          <p:cNvPr id="3" name="Content Placeholder 2"/>
          <p:cNvSpPr>
            <a:spLocks noGrp="1" noEditPoints="1"/>
          </p:cNvSpPr>
          <p:nvPr>
            <p:ph idx="1"/>
          </p:nvPr>
        </p:nvSpPr>
        <p:spPr>
          <a:xfrm>
            <a:off x="318525" y="1825625"/>
            <a:ext cx="5463683" cy="4351338"/>
          </a:xfrm>
        </p:spPr>
        <p:txBody>
          <a:bodyPr/>
          <a:lstStyle/>
          <a:p>
            <a:pPr marL="7620" marR="-205740" indent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ru-RU" sz="1700" b="0" i="0" u="none" strike="noStrike">
                <a:latin typeface="Times New Roman" pitchFamily="18" charset="0" panose="02020603050405020304"/>
                <a:ea typeface="+mn-ea"/>
                <a:cs typeface="Times New Roman" pitchFamily="18" charset="0" panose="02020603050405020304"/>
              </a:rPr>
              <a:t>Помимо процента инфляции Центральный Банк Российской Федерации устанавливает цель по другим аспектам денежно-кредитной политики. Этот доклад ежегодно публикуется на официальном сайте Центробанка и называется макроэкономический прогноз. </a:t>
            </a:r>
          </a:p>
          <a:p>
            <a:pPr marL="7620" marR="-205740" indent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ru-RU" sz="1700" b="0" i="0" u="none" strike="noStrike">
                <a:latin typeface="Times New Roman" pitchFamily="18" charset="0" panose="02020603050405020304"/>
                <a:ea typeface="+mn-ea"/>
                <a:cs typeface="Times New Roman" pitchFamily="18" charset="0" panose="02020603050405020304"/>
              </a:rPr>
              <a:t>Макроэкономический прогноз сильно влияет на экономику, потому что, отталкиваясь от него, участники финансовых рынков предпринимают действия, связанные с предполагаемой экономической ситуацией.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6408472" y="1825625"/>
            <a:ext cx="5091476" cy="3901074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EditPoints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Заключение</a:t>
            </a:r>
          </a:p>
        </p:txBody>
      </p:sp>
      <p:sp>
        <p:nvSpPr>
          <p:cNvPr id="3" name="Content Placeholder 2"/>
          <p:cNvSpPr>
            <a:spLocks noGrp="1" noEditPoints="1"/>
          </p:cNvSpPr>
          <p:nvPr>
            <p:ph idx="1"/>
          </p:nvPr>
        </p:nvSpPr>
        <p:spPr/>
        <p:txBody>
          <a:bodyPr/>
          <a:lstStyle/>
          <a:p>
            <a:r>
              <a:rPr lang="ru-RU" sz="2800" b="0" i="0" u="none" strike="noStrike">
                <a:latin typeface="Times New Roman" pitchFamily="18" charset="0" panose="02020603050405020304"/>
                <a:ea typeface="+mn-ea"/>
                <a:cs typeface="Times New Roman" pitchFamily="18" charset="0" panose="02020603050405020304"/>
              </a:rPr>
              <a:t>Проанализировав деятельность регулятора в кризисных ситуациях на основе компонентов денежно-кредитной политики, можно сделать вывод о том, что меры принимаемые Центральным Банком способствуют стабилизации экономики и финансовых рынков нашей страны. Это можно проследить на примерах коронавирусной пандемии, а также 2014 и 2022 года. Данные факты свидетельствуют о верности гипотезы, выдвинутой мной в начале работы, и показывают важность Центробанка, как основного института экономики Российской Федерации.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EditPoints="1"/>
          </p:cNvSpPr>
          <p:nvPr>
            <p:ph type="title"/>
          </p:nvPr>
        </p:nvSpPr>
        <p:spPr>
          <a:xfrm>
            <a:off x="838200" y="365125"/>
            <a:ext cx="10515600" cy="5917441"/>
          </a:xfrm>
        </p:spPr>
        <p:txBody>
          <a:bodyPr/>
          <a:lstStyle/>
          <a:p>
            <a:pPr algn="ctr"/>
            <a:r>
              <a:rPr lang="ru-RU" sz="9900"/>
              <a:t>Спасибо за внимание!</a:t>
            </a:r>
            <a:endParaRPr sz="9900"/>
          </a:p>
        </p:txBody>
      </p:sp>
      <p:sp>
        <p:nvSpPr>
          <p:cNvPr id="3" name="Content Placeholder 2"/>
          <p:cNvSpPr>
            <a:spLocks noGrp="1" noEditPoints="1"/>
          </p:cNvSpPr>
          <p:nvPr>
            <p:ph idx="1"/>
          </p:nvPr>
        </p:nvSpPr>
        <p:spPr>
          <a:xfrm>
            <a:off x="9556710" y="7644276"/>
            <a:ext cx="2635290" cy="1114021"/>
          </a:xfrm>
        </p:spPr>
        <p:txBody>
          <a:bodyPr/>
          <a:lstStyle/>
          <a:p/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EditPoints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Актуальность</a:t>
            </a:r>
          </a:p>
        </p:txBody>
      </p:sp>
      <p:sp>
        <p:nvSpPr>
          <p:cNvPr id="3" name="Content Placeholder 2"/>
          <p:cNvSpPr>
            <a:spLocks noGrp="1" noEditPoints="1"/>
          </p:cNvSpPr>
          <p:nvPr>
            <p:ph idx="1"/>
          </p:nvPr>
        </p:nvSpPr>
        <p:spPr/>
        <p:txBody>
          <a:bodyPr/>
          <a:lstStyle/>
          <a:p>
            <a:r>
              <a:rPr lang="ru-RU" sz="2800" b="0" i="0" u="none" strike="noStrike">
                <a:latin typeface="Times New Roman" pitchFamily="18" charset="0" panose="02020603050405020304"/>
                <a:ea typeface="+mn-ea"/>
                <a:cs typeface="Times New Roman" pitchFamily="18" charset="0" panose="02020603050405020304"/>
              </a:rPr>
              <a:t>В настоящее время Центральный банк является одним из главных институтов, регулирующих экономику РФ. Центральный банк контролирует уровень инфляции и поддерживает стабильность национальной валюты. Это напрямую связывает его деятельность и принятые решения с уровнем жизни людей, проживающих на территории России.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EditPoints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Цель и Гипотеза</a:t>
            </a:r>
          </a:p>
        </p:txBody>
      </p:sp>
      <p:sp>
        <p:nvSpPr>
          <p:cNvPr id="3" name="Content Placeholder 2"/>
          <p:cNvSpPr>
            <a:spLocks noGrp="1" noEditPoints="1"/>
          </p:cNvSpPr>
          <p:nvPr>
            <p:ph idx="1"/>
          </p:nvPr>
        </p:nvSpPr>
        <p:spPr/>
        <p:txBody>
          <a:bodyPr/>
          <a:lstStyle/>
          <a:p>
            <a:r>
              <a:rPr lang="ru-RU" sz="2800" b="0" i="0" u="none" strike="noStrike">
                <a:solidFill>
                  <a:schemeClr val="dk1"/>
                </a:solidFill>
                <a:latin typeface="Times New Roman" pitchFamily="18" charset="0" panose="02020603050405020304"/>
                <a:ea typeface="+mn-ea"/>
                <a:cs typeface="Times New Roman" pitchFamily="18" charset="0" panose="02020603050405020304"/>
              </a:rPr>
              <a:t>Цель: Провести анализ деятельности</a:t>
            </a:r>
            <a:r>
              <a:rPr lang="en-US" sz="2800" b="0" i="0" u="none" strike="noStrike">
                <a:solidFill>
                  <a:schemeClr val="dk1"/>
                </a:solidFill>
                <a:latin typeface="Times New Roman" pitchFamily="18" charset="0" panose="02020603050405020304"/>
                <a:ea typeface="+mn-ea"/>
                <a:cs typeface="Times New Roman" pitchFamily="18" charset="0" panose="02020603050405020304"/>
              </a:rPr>
              <a:t> </a:t>
            </a:r>
            <a:r>
              <a:rPr lang="ru-RU" sz="2800" b="0" i="0" u="none" strike="noStrike">
                <a:solidFill>
                  <a:schemeClr val="dk1"/>
                </a:solidFill>
                <a:latin typeface="Times New Roman" pitchFamily="18" charset="0" panose="02020603050405020304"/>
                <a:ea typeface="+mn-ea"/>
                <a:cs typeface="Times New Roman" pitchFamily="18" charset="0" panose="02020603050405020304"/>
              </a:rPr>
              <a:t>и рассмотреть результат мер Центрального Банка Российской Федерации, принятых регулятором во время кризисных ситуаций.</a:t>
            </a:r>
          </a:p>
          <a:p>
            <a:r>
              <a:rPr lang="ru-RU" sz="2800" b="0" i="0" u="none" strike="noStrike">
                <a:solidFill>
                  <a:schemeClr val="dk1"/>
                </a:solidFill>
                <a:latin typeface="Times New Roman" pitchFamily="18" charset="0" panose="02020603050405020304"/>
                <a:ea typeface="+mn-ea"/>
                <a:cs typeface="Times New Roman" pitchFamily="18" charset="0" panose="02020603050405020304"/>
              </a:rPr>
              <a:t>Гипотеза: </a:t>
            </a:r>
            <a:r>
              <a:rPr lang="ru-RU" sz="2800" b="0" i="0" u="none" strike="noStrike">
                <a:latin typeface="Times New Roman" pitchFamily="18" charset="0" panose="02020603050405020304"/>
                <a:ea typeface="+mn-ea"/>
                <a:cs typeface="Times New Roman" pitchFamily="18" charset="0" panose="02020603050405020304"/>
              </a:rPr>
              <a:t>Центробанк занимает одно из ведущих мест в экономике страны, а меры</a:t>
            </a:r>
            <a:r>
              <a:rPr lang="en-US" sz="2800" b="0" i="0" u="none" strike="noStrike">
                <a:latin typeface="Times New Roman" pitchFamily="18" charset="0" panose="02020603050405020304"/>
                <a:ea typeface="+mn-ea"/>
                <a:cs typeface="Times New Roman" pitchFamily="18" charset="0" panose="02020603050405020304"/>
              </a:rPr>
              <a:t>,</a:t>
            </a:r>
            <a:r>
              <a:rPr lang="ru-RU" sz="2800" b="0" i="0" u="none" strike="noStrike">
                <a:latin typeface="Times New Roman" pitchFamily="18" charset="0" panose="02020603050405020304"/>
                <a:ea typeface="+mn-ea"/>
                <a:cs typeface="Times New Roman" pitchFamily="18" charset="0" panose="02020603050405020304"/>
              </a:rPr>
              <a:t> принимаемые регулятором</a:t>
            </a:r>
            <a:r>
              <a:rPr lang="en-US" sz="2800" b="0" i="0" u="none" strike="noStrike">
                <a:latin typeface="Times New Roman" pitchFamily="18" charset="0" panose="02020603050405020304"/>
                <a:ea typeface="+mn-ea"/>
                <a:cs typeface="Times New Roman" pitchFamily="18" charset="0" panose="02020603050405020304"/>
              </a:rPr>
              <a:t>, </a:t>
            </a:r>
            <a:r>
              <a:rPr lang="ru-RU" sz="2800" b="0" i="0" u="none" strike="noStrike">
                <a:latin typeface="Times New Roman" pitchFamily="18" charset="0" panose="02020603050405020304"/>
                <a:ea typeface="+mn-ea"/>
                <a:cs typeface="Times New Roman" pitchFamily="18" charset="0" panose="02020603050405020304"/>
              </a:rPr>
              <a:t>способствуют стабилизации экономики во время кризисных ситуаций.</a:t>
            </a:r>
            <a:endParaRPr lang="ru-RU" sz="2800" b="0" i="0" u="none" strike="noStrike">
              <a:solidFill>
                <a:schemeClr val="dk1"/>
              </a:solidFill>
              <a:latin typeface="Times New Roman" pitchFamily="18" charset="0" panose="02020603050405020304"/>
              <a:ea typeface="+mn-ea"/>
              <a:cs typeface="Times New Roman" pitchFamily="18" charset="0" panose="02020603050405020304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EditPoints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Задачи</a:t>
            </a:r>
          </a:p>
        </p:txBody>
      </p:sp>
      <p:sp>
        <p:nvSpPr>
          <p:cNvPr id="3" name="Content Placeholder 2"/>
          <p:cNvSpPr>
            <a:spLocks noGrp="1" noEditPoints="1"/>
          </p:cNvSpPr>
          <p:nvPr>
            <p:ph idx="1"/>
          </p:nvPr>
        </p:nvSpPr>
        <p:spPr/>
        <p:txBody>
          <a:bodyPr/>
          <a:lstStyle/>
          <a:p>
            <a:pPr marL="7620" marR="-205740" indent="762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ru-RU" sz="2000" b="0" i="0" u="none" strike="noStrike">
                <a:latin typeface="Times New Roman" pitchFamily="18" charset="0" panose="02020603050405020304"/>
                <a:ea typeface="+mn-ea"/>
                <a:cs typeface="Times New Roman" pitchFamily="18" charset="0" panose="02020603050405020304"/>
              </a:rPr>
              <a:t>1) Изучить правовой статус Центрального Банка и его функции</a:t>
            </a:r>
          </a:p>
          <a:p>
            <a:pPr marL="7620" marR="-205740" indent="762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ru-RU" sz="2000" b="0" i="0" u="none" strike="noStrike">
                <a:solidFill>
                  <a:schemeClr val="dk1"/>
                </a:solidFill>
                <a:latin typeface="Times New Roman" pitchFamily="18" charset="0" panose="02020603050405020304"/>
                <a:ea typeface="+mn-ea"/>
                <a:cs typeface="Times New Roman" pitchFamily="18" charset="0" panose="02020603050405020304"/>
              </a:rPr>
              <a:t>2) Рассмотреть основные компоненты капитала Центробанка и способы его формирования</a:t>
            </a:r>
          </a:p>
          <a:p>
            <a:pPr marL="7620" marR="-205740" indent="762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ru-RU" sz="2000" b="0" i="0" u="none" strike="noStrike">
                <a:latin typeface="Times New Roman" pitchFamily="18" charset="0" panose="02020603050405020304"/>
                <a:ea typeface="+mn-ea"/>
                <a:cs typeface="Times New Roman" pitchFamily="18" charset="0" panose="02020603050405020304"/>
              </a:rPr>
              <a:t>3) Изучить специфику деятельности Центрального Банка, сравнив его с Федеральной Резервной Системы США.</a:t>
            </a:r>
          </a:p>
          <a:p>
            <a:pPr marL="7620" marR="-205740" indent="762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ru-RU" sz="2000" b="0" i="0" u="none" strike="noStrike">
                <a:latin typeface="Times New Roman" pitchFamily="18" charset="0" panose="02020603050405020304"/>
                <a:ea typeface="+mn-ea"/>
                <a:cs typeface="Times New Roman" pitchFamily="18" charset="0" panose="02020603050405020304"/>
              </a:rPr>
              <a:t>4) Провести анализ компонентов денежно-кредитной политики Центрального Банка</a:t>
            </a:r>
          </a:p>
          <a:p>
            <a:pPr marL="7620" marR="-205740" indent="762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ru-RU" sz="2000" b="0" i="0" u="none" strike="noStrike">
                <a:latin typeface="Times New Roman" pitchFamily="18" charset="0" panose="02020603050405020304"/>
                <a:ea typeface="+mn-ea"/>
                <a:cs typeface="Times New Roman" pitchFamily="18" charset="0" panose="02020603050405020304"/>
              </a:rPr>
              <a:t>5) Сделать вывод, исходя из гипотезы работы</a:t>
            </a:r>
            <a:endParaRPr sz="20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EditPoints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Введение</a:t>
            </a:r>
          </a:p>
        </p:txBody>
      </p:sp>
      <p:sp>
        <p:nvSpPr>
          <p:cNvPr id="3" name="Content Placeholder 2"/>
          <p:cNvSpPr>
            <a:spLocks noGrp="1" noEditPoints="1"/>
          </p:cNvSpPr>
          <p:nvPr>
            <p:ph idx="1"/>
          </p:nvPr>
        </p:nvSpPr>
        <p:spPr>
          <a:xfrm>
            <a:off x="726030" y="1791548"/>
            <a:ext cx="5369970" cy="4351338"/>
          </a:xfrm>
        </p:spPr>
        <p:txBody>
          <a:bodyPr/>
          <a:lstStyle/>
          <a:p>
            <a:r>
              <a:rPr lang="ru-RU" sz="2800" b="0" i="0" u="none" strike="noStrike">
                <a:latin typeface="Times New Roman" pitchFamily="18" charset="0" panose="02020603050405020304"/>
                <a:ea typeface="+mn-ea"/>
                <a:cs typeface="Times New Roman" pitchFamily="18" charset="0" panose="02020603050405020304"/>
              </a:rPr>
              <a:t>Центральный Банк Российской Федерации -</a:t>
            </a:r>
            <a:r>
              <a:rPr lang="ru-RU" sz="2800" b="0" i="0" u="none" strike="noStrike">
                <a:solidFill>
                  <a:srgbClr val="000000"/>
                </a:solidFill>
                <a:latin typeface="Times New Roman" pitchFamily="18" charset="0" panose="02020603050405020304"/>
                <a:ea typeface="+mn-ea"/>
                <a:cs typeface="Times New Roman" pitchFamily="18" charset="0" panose="02020603050405020304"/>
              </a:rPr>
              <a:t> публично-правовой институт</a:t>
            </a:r>
            <a:r>
              <a:rPr lang="ru-RU" sz="2800" b="0" i="0" u="none" strike="noStrike">
                <a:latin typeface="Times New Roman" pitchFamily="18" charset="0" panose="02020603050405020304"/>
                <a:ea typeface="+mn-ea"/>
                <a:cs typeface="Times New Roman" pitchFamily="18" charset="0" panose="02020603050405020304"/>
              </a:rPr>
              <a:t>, отвечающий за устойчивость национальной валюты, укрепление и развития банковской системы и финансового рынка РФ</a:t>
            </a:r>
            <a:r>
              <a:rPr lang="ru-RU" sz="2800" b="0" i="1" u="none" strike="noStrike">
                <a:latin typeface="Times New Roman" pitchFamily="18" charset="0" panose="02020603050405020304"/>
                <a:ea typeface="+mn-ea"/>
                <a:cs typeface="Times New Roman" pitchFamily="18" charset="0" panose="02020603050405020304"/>
              </a:rPr>
              <a:t>. </a:t>
            </a:r>
            <a:r>
              <a:rPr lang="ru-RU" sz="2800" b="0" i="0" u="none" strike="noStrike">
                <a:latin typeface="Times New Roman" pitchFamily="18" charset="0" panose="02020603050405020304"/>
                <a:ea typeface="+mn-ea"/>
                <a:cs typeface="Times New Roman" pitchFamily="18" charset="0" panose="02020603050405020304"/>
              </a:rPr>
              <a:t>Центральный Банк является высшим компонентом в банковской системе РФ.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6096000" y="2323397"/>
            <a:ext cx="5369970" cy="303283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EditPoints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Правовой статус Центробанка</a:t>
            </a:r>
          </a:p>
        </p:txBody>
      </p:sp>
      <p:sp>
        <p:nvSpPr>
          <p:cNvPr id="3" name="Content Placeholder 2"/>
          <p:cNvSpPr>
            <a:spLocks noGrp="1" noEditPoints="1"/>
          </p:cNvSpPr>
          <p:nvPr>
            <p:ph idx="1"/>
          </p:nvPr>
        </p:nvSpPr>
        <p:spPr>
          <a:xfrm>
            <a:off x="684853" y="1825625"/>
            <a:ext cx="5284778" cy="4351338"/>
          </a:xfrm>
        </p:spPr>
        <p:txBody>
          <a:bodyPr/>
          <a:lstStyle/>
          <a:p>
            <a:r>
              <a:rPr lang="ru-RU" sz="2000"/>
              <a:t>1) </a:t>
            </a:r>
            <a:r>
              <a:rPr lang="ru-RU" sz="2000" b="0" i="0" u="none" strike="noStrike">
                <a:latin typeface="Times New Roman" pitchFamily="18" charset="0" panose="02020603050405020304"/>
                <a:ea typeface="+mn-ea"/>
                <a:cs typeface="Times New Roman" pitchFamily="18" charset="0" panose="02020603050405020304"/>
              </a:rPr>
              <a:t>Центральный банк Российской Федерации является независимым институтом, который не принадлежит ни к одной ветви государственной власти и не подчиняется президенту.</a:t>
            </a:r>
          </a:p>
          <a:p>
            <a:r>
              <a:rPr lang="ru-RU" sz="2000" b="0" i="0" u="none" strike="noStrike">
                <a:latin typeface="Times New Roman" pitchFamily="18" charset="0" panose="02020603050405020304"/>
                <a:ea typeface="+mn-ea"/>
                <a:cs typeface="Times New Roman" pitchFamily="18" charset="0" panose="02020603050405020304"/>
              </a:rPr>
              <a:t>2) Центральный банк обладает финансовой и имущественной самостоятельностью</a:t>
            </a:r>
          </a:p>
          <a:p>
            <a:r>
              <a:rPr lang="ru-RU" sz="2000" b="0" i="0" u="none" strike="noStrike">
                <a:latin typeface="Times New Roman" pitchFamily="18" charset="0" panose="02020603050405020304"/>
                <a:ea typeface="+mn-ea"/>
                <a:cs typeface="Times New Roman" pitchFamily="18" charset="0" panose="02020603050405020304"/>
              </a:rPr>
              <a:t>3) Центральный Банк отчитывается о своей деятельности Федеральному Собранию, а именно Государственной Думе.</a:t>
            </a:r>
          </a:p>
          <a:p>
            <a:r>
              <a:rPr lang="ru-RU" sz="2000" b="0" i="0" u="none" strike="noStrike">
                <a:latin typeface="Times New Roman" pitchFamily="18" charset="0" panose="02020603050405020304"/>
                <a:ea typeface="+mn-ea"/>
                <a:cs typeface="Times New Roman" pitchFamily="18" charset="0" panose="02020603050405020304"/>
              </a:rPr>
              <a:t>4) </a:t>
            </a:r>
            <a:r>
              <a:rPr lang="ru-RU" sz="2000" b="0" i="0" u="none" strike="noStrike">
                <a:solidFill>
                  <a:schemeClr val="dk1"/>
                </a:solidFill>
                <a:latin typeface="Times New Roman" pitchFamily="18" charset="0" panose="02020603050405020304"/>
                <a:ea typeface="+mn-ea"/>
                <a:cs typeface="Times New Roman" pitchFamily="18" charset="0" panose="02020603050405020304"/>
              </a:rPr>
              <a:t>Государственная дума утверждает должность председателя Центробанка, предложенного президентом</a:t>
            </a:r>
            <a:r>
              <a:rPr lang="ru-RU" sz="2000" b="0" i="0" u="none" strike="noStrike">
                <a:latin typeface="Times New Roman" pitchFamily="18" charset="0" panose="02020603050405020304"/>
                <a:ea typeface="+mn-ea"/>
                <a:cs typeface="Times New Roman" pitchFamily="18" charset="0" panose="02020603050405020304"/>
              </a:rPr>
              <a:t>.	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6372876" y="1825625"/>
            <a:ext cx="5517069" cy="394076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EditPoints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Функции Центрального Банка</a:t>
            </a:r>
          </a:p>
        </p:txBody>
      </p:sp>
      <p:sp>
        <p:nvSpPr>
          <p:cNvPr id="3" name="Content Placeholder 2"/>
          <p:cNvSpPr>
            <a:spLocks noGrp="1" noEditPoints="1"/>
          </p:cNvSpPr>
          <p:nvPr>
            <p:ph idx="1"/>
          </p:nvPr>
        </p:nvSpPr>
        <p:spPr>
          <a:xfrm>
            <a:off x="838200" y="1825625"/>
            <a:ext cx="9919252" cy="4351338"/>
          </a:xfrm>
        </p:spPr>
        <p:txBody>
          <a:bodyPr/>
          <a:lstStyle/>
          <a:p>
            <a:r>
              <a:rPr lang="ru-RU" sz="2000"/>
              <a:t>1) Э</a:t>
            </a:r>
            <a:r>
              <a:rPr lang="ru-RU" sz="2000" b="0" i="0" u="none" strike="noStrike">
                <a:latin typeface="Times New Roman" pitchFamily="18" charset="0" panose="02020603050405020304"/>
                <a:ea typeface="+mn-ea"/>
                <a:cs typeface="Times New Roman" pitchFamily="18" charset="0" panose="02020603050405020304"/>
              </a:rPr>
              <a:t>миссия национальной валюты и контроль за ее оборотом</a:t>
            </a:r>
          </a:p>
          <a:p>
            <a:r>
              <a:rPr lang="ru-RU" sz="2000"/>
              <a:t>2) П</a:t>
            </a:r>
            <a:r>
              <a:rPr lang="ru-RU" sz="2000" b="0" i="0" u="none" strike="noStrike">
                <a:latin typeface="Times New Roman" pitchFamily="18" charset="0" panose="02020603050405020304"/>
                <a:ea typeface="+mn-ea"/>
                <a:cs typeface="Times New Roman" pitchFamily="18" charset="0" panose="02020603050405020304"/>
              </a:rPr>
              <a:t>оддержание стабильности национальной валюты</a:t>
            </a:r>
          </a:p>
          <a:p>
            <a:r>
              <a:rPr lang="ru-RU" sz="2000" b="0" i="0" u="none" strike="noStrike">
                <a:latin typeface="Times New Roman" pitchFamily="18" charset="0" panose="02020603050405020304"/>
                <a:ea typeface="+mn-ea"/>
                <a:cs typeface="Times New Roman" pitchFamily="18" charset="0" panose="02020603050405020304"/>
              </a:rPr>
              <a:t>3)  Центральный банк осуществляет надзор и регулирование над </a:t>
            </a:r>
            <a:r>
              <a:rPr lang="ru-RU" sz="2000" b="0" i="0" u="none" strike="noStrike">
                <a:solidFill>
                  <a:srgbClr val="000000"/>
                </a:solidFill>
                <a:latin typeface="Times New Roman" pitchFamily="18" charset="0" panose="02020603050405020304"/>
                <a:ea typeface="+mn-ea"/>
                <a:cs typeface="Times New Roman" pitchFamily="18" charset="0" panose="02020603050405020304"/>
              </a:rPr>
              <a:t>всеми звеньями</a:t>
            </a:r>
            <a:r>
              <a:rPr lang="ru-RU" sz="2000" b="0" i="0" u="none" strike="noStrike">
                <a:latin typeface="Times New Roman" pitchFamily="18" charset="0" panose="02020603050405020304"/>
                <a:ea typeface="+mn-ea"/>
                <a:cs typeface="Times New Roman" pitchFamily="18" charset="0" panose="02020603050405020304"/>
              </a:rPr>
              <a:t> банковской системы нашей страны</a:t>
            </a:r>
            <a:r>
              <a:rPr lang="ru-RU" sz="2000"/>
              <a:t> </a:t>
            </a:r>
          </a:p>
          <a:p>
            <a:r>
              <a:rPr lang="ru-RU" sz="2000"/>
              <a:t>4) </a:t>
            </a:r>
            <a:r>
              <a:rPr lang="ru-RU" sz="2000" b="0" i="0" u="none" strike="noStrike">
                <a:latin typeface="Times New Roman" pitchFamily="18" charset="0" panose="02020603050405020304"/>
                <a:ea typeface="+mn-ea"/>
                <a:cs typeface="Times New Roman" pitchFamily="18" charset="0" panose="02020603050405020304"/>
              </a:rPr>
              <a:t>Регулятор выдает лицензии на осуществление банковской деятельности коммерческим банкам.</a:t>
            </a:r>
          </a:p>
          <a:p>
            <a:r>
              <a:rPr lang="ru-RU" sz="2000" b="0" i="0" u="none" strike="noStrike">
                <a:latin typeface="Times New Roman" pitchFamily="18" charset="0" panose="02020603050405020304"/>
                <a:ea typeface="+mn-ea"/>
                <a:cs typeface="Times New Roman" pitchFamily="18" charset="0" panose="02020603050405020304"/>
              </a:rPr>
              <a:t>5) Контроль за рынком ценных бумаг</a:t>
            </a:r>
          </a:p>
          <a:p>
            <a:r>
              <a:rPr lang="ru-RU" sz="2000" b="0" i="0" u="none" strike="noStrike">
                <a:latin typeface="Times New Roman" pitchFamily="18" charset="0" panose="02020603050405020304"/>
                <a:ea typeface="+mn-ea"/>
                <a:cs typeface="Times New Roman" pitchFamily="18" charset="0" panose="02020603050405020304"/>
              </a:rPr>
              <a:t>6) Выдача разрешений на размещение филиалов иностранных холдингов на территории России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EditPoints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Структура капитала Центробанка</a:t>
            </a:r>
          </a:p>
        </p:txBody>
      </p:sp>
      <p:sp>
        <p:nvSpPr>
          <p:cNvPr id="3" name="Content Placeholder 2"/>
          <p:cNvSpPr>
            <a:spLocks noGrp="1" noEditPoints="1"/>
          </p:cNvSpPr>
          <p:nvPr>
            <p:ph idx="1"/>
          </p:nvPr>
        </p:nvSpPr>
        <p:spPr>
          <a:xfrm>
            <a:off x="10481996" y="7635756"/>
            <a:ext cx="3887620" cy="526193"/>
          </a:xfrm>
        </p:spPr>
        <p:txBody>
          <a:bodyPr/>
          <a:lstStyle/>
          <a:p>
            <a:endParaRPr lang="ru-R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838199" y="2501596"/>
            <a:ext cx="10145386" cy="253634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EditPoints="1"/>
          </p:cNvSpPr>
          <p:nvPr>
            <p:ph type="title"/>
          </p:nvPr>
        </p:nvSpPr>
        <p:spPr>
          <a:xfrm>
            <a:off x="838200" y="305490"/>
            <a:ext cx="10515600" cy="984793"/>
          </a:xfrm>
        </p:spPr>
        <p:txBody>
          <a:bodyPr/>
          <a:lstStyle/>
          <a:p>
            <a:r>
              <a:rPr lang="ru-RU"/>
              <a:t>Инфляционная политика</a:t>
            </a:r>
          </a:p>
        </p:txBody>
      </p:sp>
      <p:sp>
        <p:nvSpPr>
          <p:cNvPr id="3" name="Content Placeholder 2"/>
          <p:cNvSpPr>
            <a:spLocks noGrp="1" noEditPoints="1"/>
          </p:cNvSpPr>
          <p:nvPr>
            <p:ph idx="1"/>
          </p:nvPr>
        </p:nvSpPr>
        <p:spPr>
          <a:xfrm>
            <a:off x="608181" y="1290283"/>
            <a:ext cx="10626350" cy="2421264"/>
          </a:xfrm>
        </p:spPr>
        <p:txBody>
          <a:bodyPr/>
          <a:lstStyle/>
          <a:p>
            <a:pPr marL="7620" marR="-205740" indent="4572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ru-RU" sz="2000" b="0" i="0" u="none" strike="noStrike">
                <a:latin typeface="Times New Roman" pitchFamily="18" charset="0" panose="02020603050405020304"/>
                <a:ea typeface="+mn-ea"/>
                <a:cs typeface="Times New Roman" pitchFamily="18" charset="0" panose="02020603050405020304"/>
              </a:rPr>
              <a:t>Для этого каждый год Центробанк устанавливает цель по инфляции для оптимального роста экономики. Решения принимаемые по денежно-кредитной политике, чаще всего связаны именно с регулированием значения инфляции.</a:t>
            </a:r>
          </a:p>
          <a:p>
            <a:pPr marL="7620" marR="-205740" indent="4572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ru-RU" sz="2000" b="0" i="0" u="none" strike="noStrike">
                <a:latin typeface="Times New Roman" pitchFamily="18" charset="0" panose="02020603050405020304"/>
                <a:ea typeface="+mn-ea"/>
                <a:cs typeface="Times New Roman" pitchFamily="18" charset="0" panose="02020603050405020304"/>
              </a:rPr>
              <a:t>В стремлении Центрального Банка к оптимальному значению инфляции ему помогает основной инструмент денежно-кредитной политики - ключевая ставка.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502000" y="3820886"/>
            <a:ext cx="8838713" cy="285524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Default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fault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Notes Theme">
  <a:themeElements>
    <a:clrScheme name="Office Notes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Notes Theme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 Notes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1"/>
        </a:gradFill>
      </a:fillStyleLst>
      <a:lnStyleLst>
        <a:ln w="9525" cap="flat" cmpd="sng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>
          <a:solidFill>
            <a:schemeClr val="phClr"/>
          </a:solidFill>
          <a:prstDash val="solid"/>
        </a:ln>
        <a:ln w="38100" cap="flat" cmpd="sng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>Mobile Systems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Twows</dc:creator>
  <cp:lastModifiedBy>Semen Ovchar</cp:lastModifiedBy>
  <cp:revision>1</cp:revision>
  <dcterms:created xsi:type="dcterms:W3CDTF">2017-06-21T13:57:27Z</dcterms:created>
  <dcterms:modified xsi:type="dcterms:W3CDTF">2023-03-25T17:01:50Z</dcterms:modified>
</cp:coreProperties>
</file>